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4"/>
  </p:notesMasterIdLst>
  <p:handoutMasterIdLst>
    <p:handoutMasterId r:id="rId15"/>
  </p:handoutMasterIdLst>
  <p:sldIdLst>
    <p:sldId id="604" r:id="rId7"/>
    <p:sldId id="605" r:id="rId8"/>
    <p:sldId id="606" r:id="rId9"/>
    <p:sldId id="607" r:id="rId10"/>
    <p:sldId id="608" r:id="rId11"/>
    <p:sldId id="611" r:id="rId12"/>
    <p:sldId id="25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3" autoAdjust="0"/>
    <p:restoredTop sz="86454"/>
  </p:normalViewPr>
  <p:slideViewPr>
    <p:cSldViewPr snapToGrid="0" showGuides="1">
      <p:cViewPr varScale="1">
        <p:scale>
          <a:sx n="137" d="100"/>
          <a:sy n="137" d="100"/>
        </p:scale>
        <p:origin x="200" y="936"/>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48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4/18/21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4/18/21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lecture will focus on the CUDA keywords, which are required and/or powerful.</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156640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classes of CUDA keywords.</a:t>
            </a:r>
          </a:p>
          <a:p>
            <a:endParaRPr lang="en-US" dirty="0"/>
          </a:p>
          <a:p>
            <a:r>
              <a:rPr lang="en-US" dirty="0"/>
              <a:t>The first is the collection of keywords related to how/where CUDA code is invoked/executed.</a:t>
            </a:r>
          </a:p>
          <a:p>
            <a:endParaRPr lang="en-US" dirty="0"/>
          </a:p>
          <a:p>
            <a:r>
              <a:rPr lang="en-US" dirty="0"/>
              <a:t>The next are those keywords that describe the division of computation on CUDA hardware.</a:t>
            </a:r>
          </a:p>
          <a:p>
            <a:endParaRPr lang="en-US" dirty="0"/>
          </a:p>
          <a:p>
            <a:r>
              <a:rPr lang="en-US" dirty="0"/>
              <a:t>The last set of keywords are those concerning host/device memory.</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79315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make sure your code is called from the correct location and executed where you want it.  This shows the flexibility of CUDA code that you can use it somewhat </a:t>
            </a:r>
            <a:r>
              <a:rPr lang="en-US" dirty="0" err="1"/>
              <a:t>interchangabiey</a:t>
            </a:r>
            <a:r>
              <a:rPr lang="en-US" dirty="0"/>
              <a:t> in different contexts.</a:t>
            </a:r>
          </a:p>
          <a:p>
            <a:endParaRPr lang="en-US" dirty="0"/>
          </a:p>
          <a:p>
            <a:r>
              <a:rPr lang="en-US" dirty="0"/>
              <a:t>These keywords are part of the function signature, not how you call the function.</a:t>
            </a:r>
          </a:p>
          <a:p>
            <a:endParaRPr lang="en-US" dirty="0"/>
          </a:p>
          <a:p>
            <a:r>
              <a:rPr lang="en-US" dirty="0"/>
              <a:t>If you want your code executed on the CPU then use the __host__ keyword.</a:t>
            </a:r>
          </a:p>
          <a:p>
            <a:endParaRPr lang="en-US" dirty="0"/>
          </a:p>
          <a:p>
            <a:r>
              <a:rPr lang="en-US" dirty="0"/>
              <a:t>If you want code to execute on the GPU and be called from the CPU then use __global__ keyword.</a:t>
            </a:r>
          </a:p>
          <a:p>
            <a:endParaRPr lang="en-US" dirty="0"/>
          </a:p>
          <a:p>
            <a:r>
              <a:rPr lang="en-US" dirty="0"/>
              <a:t>Lastly, if you want to have hierarchical code on the GPU, then add the __device__ keyword to subordinate functions.</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14513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determine how many threads per block, blocks per grid, size of shared memory, and an associated CUDA stream, as part of the triple less than and then greater than symbols.</a:t>
            </a:r>
          </a:p>
          <a:p>
            <a:endParaRPr lang="en-US" dirty="0"/>
          </a:p>
          <a:p>
            <a:r>
              <a:rPr lang="en-US" dirty="0"/>
              <a:t>To understand how that impacts the execution of code on the GPU, if you have N pieces of data and specify N threads per block (or N/m threads per block and m blocks with m blocks per grid) than each invocation of the kernel will occur in a single thread on a GPU.</a:t>
            </a:r>
          </a:p>
          <a:p>
            <a:endParaRPr lang="en-US" dirty="0"/>
          </a:p>
          <a:p>
            <a:r>
              <a:rPr lang="en-US" dirty="0"/>
              <a:t>This is not always the optimal execution pattern, if you need to share data/memory across threads.</a:t>
            </a:r>
          </a:p>
          <a:p>
            <a:endParaRPr lang="en-US" dirty="0"/>
          </a:p>
          <a:p>
            <a:r>
              <a:rPr lang="en-US" dirty="0"/>
              <a:t>Blocks are collections of threads that share memory and really should have a multiple of 32 threads as their thread sizes.</a:t>
            </a:r>
          </a:p>
          <a:p>
            <a:endParaRPr lang="en-US" dirty="0"/>
          </a:p>
          <a:p>
            <a:r>
              <a:rPr lang="en-US" dirty="0"/>
              <a:t>Grids add a 3-dimensional layout of threads, which can be helpful if data is 3-dimensional by nature.</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47030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Primitives, using the classic C/C++ standard primitive data type keywords, will attempt to use register memory as much as possible.</a:t>
            </a:r>
          </a:p>
          <a:p>
            <a:endParaRPr lang="en-US" dirty="0"/>
          </a:p>
          <a:p>
            <a:r>
              <a:rPr lang="en-US" dirty="0"/>
              <a:t>Using either the const or __constant__ keywords will attempt to use constant memory as much as possible.</a:t>
            </a:r>
          </a:p>
          <a:p>
            <a:endParaRPr lang="en-US" dirty="0"/>
          </a:p>
          <a:p>
            <a:r>
              <a:rPr lang="en-US" dirty="0"/>
              <a:t>There is a similar pattern with shared memory, note that it is not guaranteed that shared memory will all be block-allocated shared memory, it can happen that global memory.</a:t>
            </a:r>
          </a:p>
          <a:p>
            <a:endParaRPr lang="en-US" dirty="0"/>
          </a:p>
          <a:p>
            <a:r>
              <a:rPr lang="en-US" dirty="0"/>
              <a:t>__device__ is an optional keyword for indicated memory will be for devices and not CPUs.</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245567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28274691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87881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 id="2147484090"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nvidia.com/cuda/cuda-c-programming-guide/index.html%20-%20dim3"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488"/>
            <a:ext cx="8219053" cy="366706"/>
          </a:xfrm>
        </p:spPr>
        <p:txBody>
          <a:bodyPr>
            <a:normAutofit lnSpcReduction="10000"/>
          </a:bodyPr>
          <a:lstStyle/>
          <a:p>
            <a:r>
              <a:rPr lang="en-US" dirty="0"/>
              <a:t>CUDA Keywords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C0A9-1ECE-2042-8DB7-1DD85F5F6112}"/>
              </a:ext>
            </a:extLst>
          </p:cNvPr>
          <p:cNvSpPr>
            <a:spLocks noGrp="1"/>
          </p:cNvSpPr>
          <p:nvPr>
            <p:ph type="title"/>
          </p:nvPr>
        </p:nvSpPr>
        <p:spPr/>
        <p:txBody>
          <a:bodyPr/>
          <a:lstStyle/>
          <a:p>
            <a:r>
              <a:rPr lang="en-US" dirty="0"/>
              <a:t>CUDA Keywords Categories</a:t>
            </a:r>
          </a:p>
        </p:txBody>
      </p:sp>
      <p:sp>
        <p:nvSpPr>
          <p:cNvPr id="3" name="Text Placeholder 2">
            <a:extLst>
              <a:ext uri="{FF2B5EF4-FFF2-40B4-BE49-F238E27FC236}">
                <a16:creationId xmlns:a16="http://schemas.microsoft.com/office/drawing/2014/main" id="{9A50E765-B272-3742-8894-3F311EFC1959}"/>
              </a:ext>
            </a:extLst>
          </p:cNvPr>
          <p:cNvSpPr>
            <a:spLocks noGrp="1"/>
          </p:cNvSpPr>
          <p:nvPr>
            <p:ph type="body" sz="quarter" idx="16"/>
          </p:nvPr>
        </p:nvSpPr>
        <p:spPr/>
        <p:txBody>
          <a:bodyPr/>
          <a:lstStyle/>
          <a:p>
            <a:r>
              <a:rPr lang="en-US" dirty="0"/>
              <a:t>Execution/Invocation Keywords</a:t>
            </a:r>
          </a:p>
          <a:p>
            <a:r>
              <a:rPr lang="en-US" dirty="0"/>
              <a:t>Threads, Blocks, and Grids</a:t>
            </a:r>
          </a:p>
          <a:p>
            <a:r>
              <a:rPr lang="en-US" dirty="0"/>
              <a:t>Memory</a:t>
            </a:r>
          </a:p>
          <a:p>
            <a:endParaRPr lang="en-US" dirty="0"/>
          </a:p>
          <a:p>
            <a:endParaRPr lang="en-US" dirty="0"/>
          </a:p>
        </p:txBody>
      </p:sp>
    </p:spTree>
    <p:extLst>
      <p:ext uri="{BB962C8B-B14F-4D97-AF65-F5344CB8AC3E}">
        <p14:creationId xmlns:p14="http://schemas.microsoft.com/office/powerpoint/2010/main" val="150532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F9CE-B4E6-3245-9EEC-151CAF0848C9}"/>
              </a:ext>
            </a:extLst>
          </p:cNvPr>
          <p:cNvSpPr>
            <a:spLocks noGrp="1"/>
          </p:cNvSpPr>
          <p:nvPr>
            <p:ph type="title"/>
          </p:nvPr>
        </p:nvSpPr>
        <p:spPr/>
        <p:txBody>
          <a:bodyPr/>
          <a:lstStyle/>
          <a:p>
            <a:r>
              <a:rPr lang="en-US" dirty="0"/>
              <a:t>Execution/Invocation Keywords</a:t>
            </a:r>
          </a:p>
        </p:txBody>
      </p:sp>
      <p:sp>
        <p:nvSpPr>
          <p:cNvPr id="3" name="Text Placeholder 2">
            <a:extLst>
              <a:ext uri="{FF2B5EF4-FFF2-40B4-BE49-F238E27FC236}">
                <a16:creationId xmlns:a16="http://schemas.microsoft.com/office/drawing/2014/main" id="{7AABF553-AA66-FE4D-9D9A-BDB411F5E4B9}"/>
              </a:ext>
            </a:extLst>
          </p:cNvPr>
          <p:cNvSpPr>
            <a:spLocks noGrp="1"/>
          </p:cNvSpPr>
          <p:nvPr>
            <p:ph type="body" sz="quarter" idx="16"/>
          </p:nvPr>
        </p:nvSpPr>
        <p:spPr/>
        <p:txBody>
          <a:bodyPr/>
          <a:lstStyle/>
          <a:p>
            <a:r>
              <a:rPr lang="en-US" dirty="0"/>
              <a:t>__device__ - Called from GPU context from and executed on GPU</a:t>
            </a:r>
          </a:p>
          <a:p>
            <a:endParaRPr lang="en-US" dirty="0"/>
          </a:p>
          <a:p>
            <a:r>
              <a:rPr lang="en-US" dirty="0"/>
              <a:t>__global__ - Called from CPU context from and executed on GPU</a:t>
            </a:r>
          </a:p>
          <a:p>
            <a:endParaRPr lang="en-US" dirty="0"/>
          </a:p>
          <a:p>
            <a:r>
              <a:rPr lang="en-US" dirty="0"/>
              <a:t>__host__ - Called from CPU context from and executed on CPU</a:t>
            </a:r>
          </a:p>
        </p:txBody>
      </p:sp>
    </p:spTree>
    <p:extLst>
      <p:ext uri="{BB962C8B-B14F-4D97-AF65-F5344CB8AC3E}">
        <p14:creationId xmlns:p14="http://schemas.microsoft.com/office/powerpoint/2010/main" val="39051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997A-708F-494C-A2E0-F5CDBA645CEE}"/>
              </a:ext>
            </a:extLst>
          </p:cNvPr>
          <p:cNvSpPr>
            <a:spLocks noGrp="1"/>
          </p:cNvSpPr>
          <p:nvPr>
            <p:ph type="title"/>
          </p:nvPr>
        </p:nvSpPr>
        <p:spPr/>
        <p:txBody>
          <a:bodyPr/>
          <a:lstStyle/>
          <a:p>
            <a:r>
              <a:rPr lang="en-US" dirty="0"/>
              <a:t>Threads, Blocks, and Grids</a:t>
            </a:r>
          </a:p>
        </p:txBody>
      </p:sp>
      <p:sp>
        <p:nvSpPr>
          <p:cNvPr id="3" name="Text Placeholder 2">
            <a:extLst>
              <a:ext uri="{FF2B5EF4-FFF2-40B4-BE49-F238E27FC236}">
                <a16:creationId xmlns:a16="http://schemas.microsoft.com/office/drawing/2014/main" id="{AF2D1EE6-91F8-454F-A016-07E20D3DC635}"/>
              </a:ext>
            </a:extLst>
          </p:cNvPr>
          <p:cNvSpPr>
            <a:spLocks noGrp="1"/>
          </p:cNvSpPr>
          <p:nvPr>
            <p:ph type="body" sz="quarter" idx="16"/>
          </p:nvPr>
        </p:nvSpPr>
        <p:spPr/>
        <p:txBody>
          <a:bodyPr/>
          <a:lstStyle/>
          <a:p>
            <a:pPr marL="0" indent="0">
              <a:buNone/>
            </a:pPr>
            <a:r>
              <a:rPr lang="en-US" sz="1200" dirty="0"/>
              <a:t>kernel&lt;&lt;&lt;</a:t>
            </a:r>
            <a:r>
              <a:rPr lang="en-US" sz="1200" dirty="0" err="1"/>
              <a:t>blocksPerGrid</a:t>
            </a:r>
            <a:r>
              <a:rPr lang="en-US" sz="1200" dirty="0"/>
              <a:t>, </a:t>
            </a:r>
            <a:r>
              <a:rPr lang="en-US" sz="1200" dirty="0" err="1"/>
              <a:t>threadsPerBlock</a:t>
            </a:r>
            <a:r>
              <a:rPr lang="en-US" sz="1200" dirty="0"/>
              <a:t>, </a:t>
            </a:r>
            <a:r>
              <a:rPr lang="en-US" sz="1200" dirty="0" err="1"/>
              <a:t>sizeOfSharedMemory</a:t>
            </a:r>
            <a:r>
              <a:rPr lang="en-US" sz="1200" dirty="0"/>
              <a:t> (optional), </a:t>
            </a:r>
            <a:r>
              <a:rPr lang="en-US" sz="1200" dirty="0" err="1"/>
              <a:t>cudaStream</a:t>
            </a:r>
            <a:r>
              <a:rPr lang="en-US" sz="1200" dirty="0"/>
              <a:t> (optional)&gt;&gt;&gt;(</a:t>
            </a:r>
            <a:r>
              <a:rPr lang="en-US" sz="1200" dirty="0" err="1"/>
              <a:t>kernelArgs</a:t>
            </a:r>
            <a:r>
              <a:rPr lang="en-US" sz="1200" dirty="0"/>
              <a:t>)</a:t>
            </a:r>
          </a:p>
          <a:p>
            <a:r>
              <a:rPr lang="en-US" dirty="0"/>
              <a:t>Threads – Each invocation of a kernel function executes on a single thread</a:t>
            </a:r>
          </a:p>
          <a:p>
            <a:r>
              <a:rPr lang="en-US" dirty="0"/>
              <a:t>Blocks – collections of threads that share memory and need to be a multiple of 32</a:t>
            </a:r>
          </a:p>
          <a:p>
            <a:r>
              <a:rPr lang="en-US" dirty="0"/>
              <a:t>Grids – collections of blocks that share some memory</a:t>
            </a:r>
          </a:p>
          <a:p>
            <a:endParaRPr lang="en-US" dirty="0"/>
          </a:p>
        </p:txBody>
      </p:sp>
      <p:pic>
        <p:nvPicPr>
          <p:cNvPr id="5" name="Picture 4" descr="This is a screen capture of a CUDA kernel called from CPU C/C++ code.">
            <a:extLst>
              <a:ext uri="{FF2B5EF4-FFF2-40B4-BE49-F238E27FC236}">
                <a16:creationId xmlns:a16="http://schemas.microsoft.com/office/drawing/2014/main" id="{9C91AB72-49ED-8942-80D3-1B915D7BD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063" y="2571750"/>
            <a:ext cx="4837386" cy="2139174"/>
          </a:xfrm>
          <a:prstGeom prst="rect">
            <a:avLst/>
          </a:prstGeom>
        </p:spPr>
      </p:pic>
      <p:sp>
        <p:nvSpPr>
          <p:cNvPr id="6" name="TextBox 5">
            <a:extLst>
              <a:ext uri="{FF2B5EF4-FFF2-40B4-BE49-F238E27FC236}">
                <a16:creationId xmlns:a16="http://schemas.microsoft.com/office/drawing/2014/main" id="{E2C3E961-C9D2-974F-B182-B943870FC103}"/>
              </a:ext>
            </a:extLst>
          </p:cNvPr>
          <p:cNvSpPr txBox="1"/>
          <p:nvPr/>
        </p:nvSpPr>
        <p:spPr>
          <a:xfrm>
            <a:off x="7157545" y="4303986"/>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410921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4D8E-EF07-AC4A-815A-EC6F918E4BE5}"/>
              </a:ext>
            </a:extLst>
          </p:cNvPr>
          <p:cNvSpPr>
            <a:spLocks noGrp="1"/>
          </p:cNvSpPr>
          <p:nvPr>
            <p:ph type="title"/>
          </p:nvPr>
        </p:nvSpPr>
        <p:spPr/>
        <p:txBody>
          <a:bodyPr/>
          <a:lstStyle/>
          <a:p>
            <a:r>
              <a:rPr lang="en-US" dirty="0"/>
              <a:t>Memory Keywords</a:t>
            </a:r>
          </a:p>
        </p:txBody>
      </p:sp>
      <p:sp>
        <p:nvSpPr>
          <p:cNvPr id="3" name="Text Placeholder 2">
            <a:extLst>
              <a:ext uri="{FF2B5EF4-FFF2-40B4-BE49-F238E27FC236}">
                <a16:creationId xmlns:a16="http://schemas.microsoft.com/office/drawing/2014/main" id="{0C738469-B321-9043-812B-EFFC475C4155}"/>
              </a:ext>
            </a:extLst>
          </p:cNvPr>
          <p:cNvSpPr>
            <a:spLocks noGrp="1"/>
          </p:cNvSpPr>
          <p:nvPr>
            <p:ph type="body" sz="quarter" idx="16"/>
          </p:nvPr>
        </p:nvSpPr>
        <p:spPr/>
        <p:txBody>
          <a:bodyPr/>
          <a:lstStyle/>
          <a:p>
            <a:r>
              <a:rPr lang="en-US" dirty="0"/>
              <a:t>int, char, float, etc. – Based on the hardware and number of threads registers will be used</a:t>
            </a:r>
          </a:p>
          <a:p>
            <a:endParaRPr lang="en-US" dirty="0"/>
          </a:p>
          <a:p>
            <a:r>
              <a:rPr lang="en-US" dirty="0"/>
              <a:t>const/__constant__ – constant memory keyword, will attempt to allocate based on hardware</a:t>
            </a:r>
          </a:p>
          <a:p>
            <a:endParaRPr lang="en-US" dirty="0"/>
          </a:p>
          <a:p>
            <a:r>
              <a:rPr lang="en-US" dirty="0"/>
              <a:t>shared/__shared__ – like constant keyword, but memory is shared within a block</a:t>
            </a:r>
          </a:p>
          <a:p>
            <a:endParaRPr lang="en-US" dirty="0"/>
          </a:p>
          <a:p>
            <a:r>
              <a:rPr lang="en-US" dirty="0"/>
              <a:t>__device__ - optionally indicates that device memories are intended for GPU </a:t>
            </a:r>
          </a:p>
        </p:txBody>
      </p:sp>
    </p:spTree>
    <p:extLst>
      <p:ext uri="{BB962C8B-B14F-4D97-AF65-F5344CB8AC3E}">
        <p14:creationId xmlns:p14="http://schemas.microsoft.com/office/powerpoint/2010/main" val="197074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DDB74-017E-5C4D-8647-93F7A8C2197A}"/>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2021. </a:t>
            </a:r>
            <a:r>
              <a:rPr lang="en-US" dirty="0" err="1"/>
              <a:t>tutorialspoint.com</a:t>
            </a:r>
            <a:r>
              <a:rPr lang="en-US" dirty="0"/>
              <a:t>. CUDA Keywords and Thread Organization.</a:t>
            </a:r>
            <a:r>
              <a:rPr lang="en-US" i="1" dirty="0"/>
              <a:t> </a:t>
            </a:r>
            <a:r>
              <a:rPr lang="en-US" dirty="0"/>
              <a:t>Retrieved from </a:t>
            </a:r>
            <a:r>
              <a:rPr lang="en-US" dirty="0">
                <a:hlinkClick r:id="rId3"/>
              </a:rPr>
              <a:t>https://docs.nvidia.com/cuda/cuda-c-programming-guide/index.html - dim3</a:t>
            </a:r>
            <a:r>
              <a:rPr lang="en-US" dirty="0"/>
              <a:t>.</a:t>
            </a:r>
          </a:p>
          <a:p>
            <a:r>
              <a:rPr lang="en-US" dirty="0"/>
              <a:t>[2] 2021. </a:t>
            </a:r>
            <a:r>
              <a:rPr lang="en-US" dirty="0" err="1"/>
              <a:t>nvidia.com</a:t>
            </a:r>
            <a:r>
              <a:rPr lang="en-US" dirty="0"/>
              <a:t> CUDA C Programming.</a:t>
            </a:r>
            <a:r>
              <a:rPr lang="en-US" i="1" dirty="0"/>
              <a:t> </a:t>
            </a:r>
            <a:r>
              <a:rPr lang="en-US" dirty="0"/>
              <a:t>Retrieved from </a:t>
            </a:r>
            <a:r>
              <a:rPr lang="en-US" dirty="0">
                <a:hlinkClick r:id="rId3"/>
              </a:rPr>
              <a:t>https://docs.nvidia.com/cuda/cuda-c-programming-guide/index.html - dim3</a:t>
            </a:r>
            <a:r>
              <a:rPr lang="en-US" dirty="0"/>
              <a:t>.</a:t>
            </a:r>
          </a:p>
          <a:p>
            <a:endParaRPr lang="en-US" dirty="0"/>
          </a:p>
        </p:txBody>
      </p:sp>
    </p:spTree>
    <p:extLst>
      <p:ext uri="{BB962C8B-B14F-4D97-AF65-F5344CB8AC3E}">
        <p14:creationId xmlns:p14="http://schemas.microsoft.com/office/powerpoint/2010/main" val="413464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AAB8DFE-79F5-F04A-9CB9-85EC938E80CB}"/>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533A1E65-D138-5E42-8283-D5DFED7E00A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C9195C4-32ED-1840-BB21-16BBC00D9F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1BBFDC-65B7-4DBD-A4BC-56F619EE0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dcmitype/"/>
    <ds:schemaRef ds:uri="http://purl.org/dc/elements/1.1/"/>
    <ds:schemaRef ds:uri="http://schemas.microsoft.com/office/2006/metadata/properties"/>
    <ds:schemaRef ds:uri="051abd47-9546-4a61-92e9-da62ec2358b6"/>
    <ds:schemaRef ds:uri="fc700d6a-14c8-4431-87f0-1eb34fcb9ecc"/>
    <ds:schemaRef ds:uri="http://www.w3.org/XML/1998/namespace"/>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88</TotalTime>
  <Words>715</Words>
  <Application>Microsoft Macintosh PowerPoint</Application>
  <PresentationFormat>On-screen Show (16:9)</PresentationFormat>
  <Paragraphs>68</Paragraphs>
  <Slides>7</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vt:i4>
      </vt:variant>
    </vt:vector>
  </HeadingPairs>
  <TitlesOfParts>
    <vt:vector size="19"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Concurrent Programming with GPUs</vt:lpstr>
      <vt:lpstr>CUDA Keywords Categories</vt:lpstr>
      <vt:lpstr>Execution/Invocation Keywords</vt:lpstr>
      <vt:lpstr>Threads, Blocks, and Grids</vt:lpstr>
      <vt:lpstr>Memory Keywords</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Chance Pascale</dc:creator>
  <cp:lastModifiedBy>Chance Pascale</cp:lastModifiedBy>
  <cp:revision>9</cp:revision>
  <dcterms:created xsi:type="dcterms:W3CDTF">2021-02-07T17:30:13Z</dcterms:created>
  <dcterms:modified xsi:type="dcterms:W3CDTF">2021-04-18T22:04:54Z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